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801" r:id="rId2"/>
  </p:sldMasterIdLst>
  <p:notesMasterIdLst>
    <p:notesMasterId r:id="rId37"/>
  </p:notesMasterIdLst>
  <p:handoutMasterIdLst>
    <p:handoutMasterId r:id="rId38"/>
  </p:handoutMasterIdLst>
  <p:sldIdLst>
    <p:sldId id="280" r:id="rId3"/>
    <p:sldId id="495" r:id="rId4"/>
    <p:sldId id="881" r:id="rId5"/>
    <p:sldId id="883" r:id="rId6"/>
    <p:sldId id="884" r:id="rId7"/>
    <p:sldId id="888" r:id="rId8"/>
    <p:sldId id="887" r:id="rId9"/>
    <p:sldId id="891" r:id="rId10"/>
    <p:sldId id="843" r:id="rId11"/>
    <p:sldId id="845" r:id="rId12"/>
    <p:sldId id="847" r:id="rId13"/>
    <p:sldId id="846" r:id="rId14"/>
    <p:sldId id="895" r:id="rId15"/>
    <p:sldId id="748" r:id="rId16"/>
    <p:sldId id="861" r:id="rId17"/>
    <p:sldId id="862" r:id="rId18"/>
    <p:sldId id="864" r:id="rId19"/>
    <p:sldId id="866" r:id="rId20"/>
    <p:sldId id="867" r:id="rId21"/>
    <p:sldId id="863" r:id="rId22"/>
    <p:sldId id="896" r:id="rId23"/>
    <p:sldId id="797" r:id="rId24"/>
    <p:sldId id="889" r:id="rId25"/>
    <p:sldId id="582" r:id="rId26"/>
    <p:sldId id="897" r:id="rId27"/>
    <p:sldId id="885" r:id="rId28"/>
    <p:sldId id="890" r:id="rId29"/>
    <p:sldId id="892" r:id="rId30"/>
    <p:sldId id="893" r:id="rId31"/>
    <p:sldId id="712" r:id="rId32"/>
    <p:sldId id="842" r:id="rId33"/>
    <p:sldId id="886" r:id="rId34"/>
    <p:sldId id="878" r:id="rId35"/>
    <p:sldId id="844" r:id="rId3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123" charset="0"/>
        <a:ea typeface="ＭＳ Ｐゴシック" pitchFamily="-12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99"/>
    <a:srgbClr val="000066"/>
    <a:srgbClr val="17D93C"/>
    <a:srgbClr val="22E907"/>
    <a:srgbClr val="1C6CB5"/>
    <a:srgbClr val="3399FF"/>
    <a:srgbClr val="F7EEAB"/>
    <a:srgbClr val="ECD63F"/>
    <a:srgbClr val="FCF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96923" autoAdjust="0"/>
  </p:normalViewPr>
  <p:slideViewPr>
    <p:cSldViewPr>
      <p:cViewPr varScale="1">
        <p:scale>
          <a:sx n="117" d="100"/>
          <a:sy n="117" d="100"/>
        </p:scale>
        <p:origin x="105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82" d="100"/>
        <a:sy n="182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294" y="-6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aseline="0" dirty="0" smtClean="0"/>
              <a:t>2</a:t>
            </a:r>
            <a:r>
              <a:rPr lang="en-US" sz="1800" b="1" i="0" u="none" strike="noStrike" kern="1200" baseline="300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nd</a:t>
            </a:r>
            <a:r>
              <a:rPr lang="en-US" sz="1800" dirty="0" smtClean="0"/>
              <a:t> to 3</a:t>
            </a:r>
            <a:r>
              <a:rPr lang="en-US" sz="1800" baseline="30000" dirty="0" smtClean="0"/>
              <a:t>rd</a:t>
            </a:r>
            <a:r>
              <a:rPr lang="en-US" sz="1800" dirty="0" smtClean="0"/>
              <a:t> Year Retention</a:t>
            </a:r>
            <a:endParaRPr lang="en-US" sz="1800" baseline="0" dirty="0" smtClean="0"/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rgbClr val="ECD63F"/>
              </a:solidFill>
            </a:ln>
          </c:spPr>
          <c:marker>
            <c:symbol val="diamond"/>
            <c:size val="9"/>
            <c:spPr>
              <a:solidFill>
                <a:srgbClr val="ECD63F"/>
              </a:solidFill>
              <a:ln>
                <a:solidFill>
                  <a:srgbClr val="ECD63F"/>
                </a:solidFill>
              </a:ln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00</c:v>
                </c:pt>
                <c:pt idx="1">
                  <c:v>01</c:v>
                </c:pt>
                <c:pt idx="2">
                  <c:v>02</c:v>
                </c:pt>
                <c:pt idx="3">
                  <c:v>03</c:v>
                </c:pt>
                <c:pt idx="4">
                  <c:v>04</c:v>
                </c:pt>
                <c:pt idx="5">
                  <c:v>05</c:v>
                </c:pt>
                <c:pt idx="6">
                  <c:v>06</c:v>
                </c:pt>
                <c:pt idx="7">
                  <c:v>07</c:v>
                </c:pt>
                <c:pt idx="8">
                  <c:v>08</c:v>
                </c:pt>
              </c:strCache>
            </c:strRef>
          </c:cat>
          <c:val>
            <c:numRef>
              <c:f>Sheet1!$B$2:$B$10</c:f>
              <c:numCache>
                <c:formatCode>_(* #,##0.00_);_(* \(#,##0.00\);_(* "-"??_);_(@_)</c:formatCode>
                <c:ptCount val="9"/>
                <c:pt idx="0">
                  <c:v>0.85</c:v>
                </c:pt>
                <c:pt idx="1">
                  <c:v>0.87</c:v>
                </c:pt>
                <c:pt idx="2">
                  <c:v>0.89</c:v>
                </c:pt>
                <c:pt idx="3">
                  <c:v>0.89</c:v>
                </c:pt>
                <c:pt idx="4">
                  <c:v>0.89</c:v>
                </c:pt>
                <c:pt idx="5">
                  <c:v>0.9</c:v>
                </c:pt>
                <c:pt idx="6">
                  <c:v>0.9</c:v>
                </c:pt>
                <c:pt idx="7">
                  <c:v>0.9</c:v>
                </c:pt>
                <c:pt idx="8">
                  <c:v>0.88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589840"/>
        <c:axId val="164590400"/>
      </c:lineChart>
      <c:catAx>
        <c:axId val="164589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4590400"/>
        <c:crosses val="autoZero"/>
        <c:auto val="1"/>
        <c:lblAlgn val="ctr"/>
        <c:lblOffset val="100"/>
        <c:noMultiLvlLbl val="0"/>
      </c:catAx>
      <c:valAx>
        <c:axId val="164590400"/>
        <c:scaling>
          <c:orientation val="minMax"/>
          <c:max val="1"/>
          <c:min val="0.5"/>
        </c:scaling>
        <c:delete val="1"/>
        <c:axPos val="l"/>
        <c:numFmt formatCode="_(* #,##0.00_);_(* \(#,##0.00\);_(* &quot;-&quot;??_);_(@_)" sourceLinked="1"/>
        <c:majorTickMark val="out"/>
        <c:minorTickMark val="none"/>
        <c:tickLblPos val="nextTo"/>
        <c:crossAx val="164589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smtClean="0"/>
              <a:t>4-Year Graduation</a:t>
            </a:r>
            <a:r>
              <a:rPr lang="en-US" sz="1800" baseline="0" dirty="0" smtClean="0"/>
              <a:t> Rate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diamond"/>
            <c:size val="9"/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99</c:v>
                </c:pt>
                <c:pt idx="1">
                  <c:v>00</c:v>
                </c:pt>
                <c:pt idx="2">
                  <c:v>01</c:v>
                </c:pt>
                <c:pt idx="3">
                  <c:v>02</c:v>
                </c:pt>
                <c:pt idx="4">
                  <c:v>03</c:v>
                </c:pt>
                <c:pt idx="5">
                  <c:v>04</c:v>
                </c:pt>
                <c:pt idx="6">
                  <c:v>05</c:v>
                </c:pt>
                <c:pt idx="7">
                  <c:v>06</c:v>
                </c:pt>
                <c:pt idx="8">
                  <c:v>07</c:v>
                </c:pt>
                <c:pt idx="9">
                  <c:v>08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0.34799999999999998</c:v>
                </c:pt>
                <c:pt idx="1">
                  <c:v>0.36099999999999999</c:v>
                </c:pt>
                <c:pt idx="2">
                  <c:v>0.39100000000000001</c:v>
                </c:pt>
                <c:pt idx="3">
                  <c:v>0.40300000000000002</c:v>
                </c:pt>
                <c:pt idx="4">
                  <c:v>0.42099999999999999</c:v>
                </c:pt>
                <c:pt idx="5">
                  <c:v>0.434</c:v>
                </c:pt>
                <c:pt idx="6">
                  <c:v>0.46800000000000003</c:v>
                </c:pt>
                <c:pt idx="7">
                  <c:v>0.45900000000000002</c:v>
                </c:pt>
                <c:pt idx="8">
                  <c:v>0.45400000000000001</c:v>
                </c:pt>
                <c:pt idx="9">
                  <c:v>0.46899999999999997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592640"/>
        <c:axId val="110878944"/>
      </c:lineChart>
      <c:catAx>
        <c:axId val="16459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878944"/>
        <c:crosses val="autoZero"/>
        <c:auto val="1"/>
        <c:lblAlgn val="ctr"/>
        <c:lblOffset val="100"/>
        <c:noMultiLvlLbl val="0"/>
      </c:catAx>
      <c:valAx>
        <c:axId val="110878944"/>
        <c:scaling>
          <c:orientation val="minMax"/>
          <c:max val="0.5"/>
          <c:min val="0.3"/>
        </c:scaling>
        <c:delete val="1"/>
        <c:axPos val="l"/>
        <c:numFmt formatCode="General" sourceLinked="1"/>
        <c:majorTickMark val="out"/>
        <c:minorTickMark val="none"/>
        <c:tickLblPos val="nextTo"/>
        <c:crossAx val="164592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smtClean="0"/>
              <a:t>6-Year Graduation</a:t>
            </a:r>
            <a:r>
              <a:rPr lang="en-US" sz="1800" baseline="0" dirty="0" smtClean="0"/>
              <a:t> Rate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rgbClr val="1C6CB5"/>
              </a:solidFill>
            </a:ln>
          </c:spPr>
          <c:marker>
            <c:symbol val="diamond"/>
            <c:size val="9"/>
            <c:spPr>
              <a:solidFill>
                <a:srgbClr val="1C6CB5"/>
              </a:solidFill>
              <a:ln>
                <a:solidFill>
                  <a:srgbClr val="1C6CB5"/>
                </a:solidFill>
              </a:ln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97</c:v>
                </c:pt>
                <c:pt idx="1">
                  <c:v>98</c:v>
                </c:pt>
                <c:pt idx="2">
                  <c:v>99</c:v>
                </c:pt>
                <c:pt idx="3">
                  <c:v>00</c:v>
                </c:pt>
                <c:pt idx="4">
                  <c:v>01</c:v>
                </c:pt>
                <c:pt idx="5">
                  <c:v>02</c:v>
                </c:pt>
                <c:pt idx="6">
                  <c:v>03</c:v>
                </c:pt>
                <c:pt idx="7">
                  <c:v>04</c:v>
                </c:pt>
                <c:pt idx="8">
                  <c:v>05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0.57799999999999996</c:v>
                </c:pt>
                <c:pt idx="1">
                  <c:v>0.59599999999999997</c:v>
                </c:pt>
                <c:pt idx="2">
                  <c:v>0.58799999999999997</c:v>
                </c:pt>
                <c:pt idx="3">
                  <c:v>0.60499999999999998</c:v>
                </c:pt>
                <c:pt idx="4">
                  <c:v>0.627</c:v>
                </c:pt>
                <c:pt idx="5">
                  <c:v>0.64600000000000002</c:v>
                </c:pt>
                <c:pt idx="6">
                  <c:v>0.64800000000000002</c:v>
                </c:pt>
                <c:pt idx="7">
                  <c:v>0.67100000000000004</c:v>
                </c:pt>
                <c:pt idx="8">
                  <c:v>0.71099999999999997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866384"/>
        <c:axId val="160866944"/>
      </c:lineChart>
      <c:catAx>
        <c:axId val="160866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0866944"/>
        <c:crosses val="autoZero"/>
        <c:auto val="1"/>
        <c:lblAlgn val="ctr"/>
        <c:lblOffset val="100"/>
        <c:noMultiLvlLbl val="0"/>
      </c:catAx>
      <c:valAx>
        <c:axId val="160866944"/>
        <c:scaling>
          <c:orientation val="minMax"/>
          <c:max val="0.8"/>
          <c:min val="0.5"/>
        </c:scaling>
        <c:delete val="1"/>
        <c:axPos val="l"/>
        <c:numFmt formatCode="General" sourceLinked="1"/>
        <c:majorTickMark val="out"/>
        <c:minorTickMark val="none"/>
        <c:tickLblPos val="nextTo"/>
        <c:crossAx val="160866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dirty="0" smtClean="0"/>
              <a:t>1</a:t>
            </a:r>
            <a:r>
              <a:rPr lang="en-US" sz="1800" baseline="30000" dirty="0" smtClean="0"/>
              <a:t>st</a:t>
            </a:r>
            <a:r>
              <a:rPr lang="en-US" sz="1800" dirty="0" smtClean="0"/>
              <a:t> to 2</a:t>
            </a:r>
            <a:r>
              <a:rPr lang="en-US" sz="1800" baseline="30000" dirty="0" smtClean="0"/>
              <a:t>nd</a:t>
            </a:r>
            <a:r>
              <a:rPr lang="en-US" sz="1800" dirty="0" smtClean="0"/>
              <a:t> Year Retention</a:t>
            </a:r>
            <a:endParaRPr lang="en-US" sz="1800" baseline="0" dirty="0" smtClean="0"/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diamond"/>
            <c:size val="9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0.84899999999999998</c:v>
                </c:pt>
                <c:pt idx="1">
                  <c:v>0.84899999999999998</c:v>
                </c:pt>
                <c:pt idx="2">
                  <c:v>0.877</c:v>
                </c:pt>
                <c:pt idx="3">
                  <c:v>0.874</c:v>
                </c:pt>
                <c:pt idx="4">
                  <c:v>0.86499999999999999</c:v>
                </c:pt>
                <c:pt idx="5">
                  <c:v>0.86899999999999999</c:v>
                </c:pt>
                <c:pt idx="6">
                  <c:v>0.88500000000000001</c:v>
                </c:pt>
                <c:pt idx="7">
                  <c:v>0.88200000000000001</c:v>
                </c:pt>
                <c:pt idx="8">
                  <c:v>0.876</c:v>
                </c:pt>
                <c:pt idx="9">
                  <c:v>0.872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869184"/>
        <c:axId val="160869744"/>
      </c:lineChart>
      <c:catAx>
        <c:axId val="16086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0869744"/>
        <c:crosses val="autoZero"/>
        <c:auto val="1"/>
        <c:lblAlgn val="ctr"/>
        <c:lblOffset val="100"/>
        <c:noMultiLvlLbl val="0"/>
      </c:catAx>
      <c:valAx>
        <c:axId val="160869744"/>
        <c:scaling>
          <c:orientation val="minMax"/>
          <c:max val="0.95"/>
          <c:min val="0.8"/>
        </c:scaling>
        <c:delete val="1"/>
        <c:axPos val="l"/>
        <c:numFmt formatCode="General" sourceLinked="1"/>
        <c:majorTickMark val="out"/>
        <c:minorTickMark val="none"/>
        <c:tickLblPos val="nextTo"/>
        <c:crossAx val="16086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7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r">
              <a:defRPr sz="1300"/>
            </a:lvl1pPr>
          </a:lstStyle>
          <a:p>
            <a:fld id="{9252A232-44D2-457B-B14E-F73906CD6BA3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0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7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r">
              <a:defRPr sz="1300"/>
            </a:lvl1pPr>
          </a:lstStyle>
          <a:p>
            <a:fld id="{CBFCAEF5-C02E-4603-924D-E192B71BF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4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0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7" y="5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r">
              <a:defRPr sz="1300"/>
            </a:lvl1pPr>
          </a:lstStyle>
          <a:p>
            <a:fld id="{3F96B9CE-C14D-406C-82A7-37B3F0C60B57}" type="datetimeFigureOut">
              <a:rPr lang="en-US" smtClean="0"/>
              <a:pPr/>
              <a:t>7/29/2016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1" tIns="46145" rIns="92291" bIns="461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7" y="4416448"/>
            <a:ext cx="5607050" cy="4183063"/>
          </a:xfrm>
          <a:prstGeom prst="rect">
            <a:avLst/>
          </a:prstGeom>
        </p:spPr>
        <p:txBody>
          <a:bodyPr vert="horz" lIns="92291" tIns="46145" rIns="92291" bIns="4614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0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7" y="8829680"/>
            <a:ext cx="3038473" cy="465138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r">
              <a:defRPr sz="1300"/>
            </a:lvl1pPr>
          </a:lstStyle>
          <a:p>
            <a:fld id="{1C5DF15B-3B15-457F-ADD0-223535B796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6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901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6042" indent="-346042">
              <a:buAutoNum type="arabicPeriod"/>
            </a:pPr>
            <a:r>
              <a:rPr lang="en-US" sz="1400" dirty="0">
                <a:latin typeface="+mj-lt"/>
              </a:rPr>
              <a:t>Overall Decline in State Operating Budget</a:t>
            </a:r>
          </a:p>
          <a:p>
            <a:pPr marL="346042" indent="-346042">
              <a:buAutoNum type="arabicPeriod"/>
            </a:pPr>
            <a:r>
              <a:rPr lang="en-US" sz="1400" dirty="0">
                <a:latin typeface="+mj-lt"/>
              </a:rPr>
              <a:t>Shift from &gt;50% state to about 1/3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73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5479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036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3223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2635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039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8842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431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2458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54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915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395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313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73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201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714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DF15B-3B15-457F-ADD0-223535B796B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10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6042" indent="-346042">
              <a:buAutoNum type="arabicPeriod"/>
            </a:pPr>
            <a:r>
              <a:rPr lang="en-US" sz="1400" dirty="0">
                <a:latin typeface="+mj-lt"/>
              </a:rPr>
              <a:t>Overall Decline in State Operating Budget</a:t>
            </a:r>
          </a:p>
          <a:p>
            <a:pPr marL="346042" indent="-346042">
              <a:buAutoNum type="arabicPeriod"/>
            </a:pPr>
            <a:r>
              <a:rPr lang="en-US" sz="1400" dirty="0">
                <a:latin typeface="+mj-lt"/>
              </a:rPr>
              <a:t>Shift from &gt;50% state to about 1/3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EEE48C-E6F9-462B-BC57-D191DAEB824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72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495800"/>
            <a:ext cx="5334000" cy="566738"/>
          </a:xfrm>
          <a:prstGeom prst="rect">
            <a:avLst/>
          </a:prstGeom>
        </p:spPr>
        <p:txBody>
          <a:bodyPr anchor="b"/>
          <a:lstStyle>
            <a:lvl1pPr algn="ctr">
              <a:defRPr sz="2000"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295400"/>
            <a:ext cx="5334000" cy="31242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50800" cap="flat" cmpd="sng" algn="ctr">
            <a:solidFill>
              <a:schemeClr val="bg2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52400" dist="101600" dir="2700000">
              <a:schemeClr val="tx1">
                <a:alpha val="31000"/>
              </a:schemeClr>
            </a:outerShdw>
          </a:effectLst>
        </p:spPr>
        <p:txBody>
          <a:bodyPr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062538"/>
            <a:ext cx="5334000" cy="804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4478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808080"/>
                </a:solidFill>
                <a:latin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1"/>
          <p:cNvCxnSpPr>
            <a:cxnSpLocks noChangeShapeType="1"/>
          </p:cNvCxnSpPr>
          <p:nvPr/>
        </p:nvCxnSpPr>
        <p:spPr bwMode="auto">
          <a:xfrm>
            <a:off x="838200" y="2362200"/>
            <a:ext cx="7620000" cy="1588"/>
          </a:xfrm>
          <a:prstGeom prst="line">
            <a:avLst/>
          </a:prstGeom>
          <a:noFill/>
          <a:ln w="9525">
            <a:solidFill>
              <a:schemeClr val="bg1"/>
            </a:solidFill>
            <a:prstDash val="dot"/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38387"/>
            <a:ext cx="7772400" cy="1852613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solidFill>
                  <a:schemeClr val="bg2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76400"/>
            <a:ext cx="7772400" cy="6619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429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defRPr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defRPr b="0" i="1">
                <a:solidFill>
                  <a:srgbClr val="808080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>
              <a:buClr>
                <a:srgbClr val="1C6CB5"/>
              </a:buClr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1C6CB5"/>
              </a:buClr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1C6CB5"/>
              </a:buClr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3505200"/>
          </a:xfrm>
          <a:prstGeom prst="rect">
            <a:avLst/>
          </a:prstGeom>
        </p:spPr>
        <p:txBody>
          <a:bodyPr/>
          <a:lstStyle>
            <a:lvl1pPr>
              <a:defRPr sz="28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>
              <a:buClr>
                <a:srgbClr val="1C6CB5"/>
              </a:buClr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1C6CB5"/>
              </a:buClr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1C6CB5"/>
              </a:buClr>
              <a:buFont typeface="Arial"/>
              <a:buChar char="•"/>
              <a:defRPr sz="18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8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0647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808080"/>
                </a:solidFill>
                <a:latin typeface="Georgi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4040188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37626"/>
            <a:ext cx="4040188" cy="2971800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chemeClr val="bg2"/>
                </a:solidFill>
                <a:latin typeface="Trebuchet MS"/>
                <a:cs typeface="Trebuchet MS"/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 b="0" i="0">
                <a:solidFill>
                  <a:schemeClr val="bg2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 b="0" i="0">
                <a:solidFill>
                  <a:schemeClr val="bg2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 b="0" i="0">
                <a:solidFill>
                  <a:schemeClr val="bg2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1600" b="0" i="1">
                <a:solidFill>
                  <a:schemeClr val="bg2"/>
                </a:solidFill>
                <a:latin typeface="Trebuchet MS"/>
                <a:cs typeface="Trebuchet M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57401"/>
            <a:ext cx="4041775" cy="43893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rgbClr val="1C6CB5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37626"/>
            <a:ext cx="4041775" cy="29718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2"/>
                </a:solidFill>
              </a:defRPr>
            </a:lvl1pPr>
            <a:lvl2pPr>
              <a:buClr>
                <a:srgbClr val="ECD63F"/>
              </a:buClr>
              <a:buFont typeface="Arial"/>
              <a:buChar char="•"/>
              <a:defRPr sz="2000">
                <a:solidFill>
                  <a:schemeClr val="bg2"/>
                </a:solidFill>
              </a:defRPr>
            </a:lvl2pPr>
            <a:lvl3pPr>
              <a:buClr>
                <a:srgbClr val="ECD63F"/>
              </a:buClr>
              <a:buFont typeface="Arial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rgbClr val="ECD63F"/>
              </a:buClr>
              <a:buFont typeface="Arial"/>
              <a:buChar char="•"/>
              <a:defRPr sz="1600">
                <a:solidFill>
                  <a:schemeClr val="bg2"/>
                </a:solidFill>
              </a:defRPr>
            </a:lvl4pPr>
            <a:lvl5pPr>
              <a:buClr>
                <a:srgbClr val="ECD63F"/>
              </a:buClr>
              <a:buFontTx/>
              <a:buNone/>
              <a:defRPr sz="1600" i="1">
                <a:solidFill>
                  <a:schemeClr val="bg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3008313" cy="1295400"/>
          </a:xfrm>
          <a:prstGeom prst="rect">
            <a:avLst/>
          </a:prstGeom>
          <a:solidFill>
            <a:srgbClr val="D5C139"/>
          </a:solidFill>
        </p:spPr>
        <p:txBody>
          <a:bodyPr anchor="b"/>
          <a:lstStyle>
            <a:lvl1pPr algn="l">
              <a:defRPr sz="2000" b="1" i="0"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49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808080"/>
                </a:solidFill>
                <a:latin typeface="Georgia"/>
                <a:cs typeface="Georgia"/>
              </a:defRPr>
            </a:lvl1pPr>
            <a:lvl2pPr>
              <a:buClr>
                <a:srgbClr val="ECD63F"/>
              </a:buClr>
              <a:buFont typeface="Arial"/>
              <a:buChar char="•"/>
              <a:defRPr sz="2800" b="0" i="0">
                <a:solidFill>
                  <a:srgbClr val="808080"/>
                </a:solidFill>
                <a:latin typeface="Trebuchet MS"/>
                <a:cs typeface="Trebuchet MS"/>
              </a:defRPr>
            </a:lvl2pPr>
            <a:lvl3pPr>
              <a:buClr>
                <a:srgbClr val="ECD63F"/>
              </a:buClr>
              <a:buFont typeface="Arial"/>
              <a:buChar char="•"/>
              <a:defRPr sz="2400" b="0" i="0">
                <a:solidFill>
                  <a:srgbClr val="808080"/>
                </a:solidFill>
                <a:latin typeface="Trebuchet MS"/>
                <a:cs typeface="Trebuchet MS"/>
              </a:defRPr>
            </a:lvl3pPr>
            <a:lvl4pPr>
              <a:buClr>
                <a:srgbClr val="ECD63F"/>
              </a:buClr>
              <a:buFont typeface="Arial"/>
              <a:buChar char="•"/>
              <a:defRPr sz="2000" b="0" i="0">
                <a:solidFill>
                  <a:srgbClr val="808080"/>
                </a:solidFill>
                <a:latin typeface="Trebuchet MS"/>
                <a:cs typeface="Trebuchet MS"/>
              </a:defRPr>
            </a:lvl4pPr>
            <a:lvl5pPr>
              <a:buClr>
                <a:srgbClr val="ECD63F"/>
              </a:buClr>
              <a:buFontTx/>
              <a:buNone/>
              <a:defRPr sz="2000" b="0" i="1">
                <a:solidFill>
                  <a:srgbClr val="808080"/>
                </a:solidFill>
                <a:latin typeface="Trebuchet MS"/>
                <a:cs typeface="Trebuchet M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04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C5C86D8-C2C6-4E58-84AF-44D0D27FF4C8}" type="slidenum">
              <a:rPr lang="en-US" sz="1400" smtClean="0">
                <a:solidFill>
                  <a:srgbClr val="333399"/>
                </a:solidFill>
                <a:latin typeface="Georgia" pitchFamily="18" charset="0"/>
              </a:rPr>
              <a:pPr/>
              <a:t>‹#›</a:t>
            </a:fld>
            <a:endParaRPr lang="en-US" sz="1400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OPPtemp8.jp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814" r:id="rId2"/>
    <p:sldLayoutId id="2147483793" r:id="rId3"/>
    <p:sldLayoutId id="2147483799" r:id="rId4"/>
    <p:sldLayoutId id="2147483794" r:id="rId5"/>
    <p:sldLayoutId id="2147483795" r:id="rId6"/>
    <p:sldLayoutId id="2147483800" r:id="rId7"/>
    <p:sldLayoutId id="2147483796" r:id="rId8"/>
    <p:sldLayoutId id="2147483797" r:id="rId9"/>
    <p:sldLayoutId id="2147483798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ＭＳ Ｐゴシック" pitchFamily="122" charset="-128"/>
          <a:cs typeface="ＭＳ Ｐゴシック" pitchFamily="12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Georgia" pitchFamily="125" charset="0"/>
          <a:ea typeface="ＭＳ Ｐゴシック" pitchFamily="122" charset="-128"/>
          <a:cs typeface="ＭＳ Ｐゴシック" pitchFamily="12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" pitchFamily="12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defRPr sz="2400">
          <a:solidFill>
            <a:schemeClr val="bg1"/>
          </a:solidFill>
          <a:latin typeface="+mn-lt"/>
          <a:ea typeface="ＭＳ Ｐゴシック" pitchFamily="122" charset="-128"/>
          <a:cs typeface="ＭＳ Ｐゴシック" pitchFamily="12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6633"/>
        </a:buClr>
        <a:buSzPct val="80000"/>
        <a:buFont typeface="Times" pitchFamily="-123" charset="0"/>
        <a:buChar char="•"/>
        <a:defRPr sz="2400">
          <a:solidFill>
            <a:schemeClr val="bg1"/>
          </a:solidFill>
          <a:latin typeface="+mn-lt"/>
          <a:ea typeface="ＭＳ Ｐゴシック" pitchFamily="12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95000"/>
        <a:buFont typeface="Times" pitchFamily="-123" charset="0"/>
        <a:buChar char="•"/>
        <a:defRPr sz="2000">
          <a:solidFill>
            <a:schemeClr val="bg1"/>
          </a:solidFill>
          <a:latin typeface="+mn-lt"/>
          <a:ea typeface="ＭＳ Ｐゴシック" pitchFamily="12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defRPr sz="2000">
          <a:solidFill>
            <a:schemeClr val="bg1"/>
          </a:solidFill>
          <a:latin typeface="+mn-lt"/>
          <a:ea typeface="ＭＳ Ｐゴシック" pitchFamily="12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13868-175C-4394-9C35-4CE09A3FE45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17728" y="1843950"/>
            <a:ext cx="74676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333399"/>
                </a:solidFill>
                <a:latin typeface="Georgia" pitchFamily="18" charset="0"/>
              </a:rPr>
              <a:t>Undergraduate Education</a:t>
            </a:r>
          </a:p>
          <a:p>
            <a:pPr algn="ctr"/>
            <a:endParaRPr lang="en-US" sz="4000" b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r>
              <a:rPr lang="en-US" sz="3200" b="1" i="1" dirty="0" smtClean="0">
                <a:solidFill>
                  <a:srgbClr val="333399"/>
                </a:solidFill>
                <a:latin typeface="Georgia" pitchFamily="18" charset="0"/>
              </a:rPr>
              <a:t>a retrospective and the future</a:t>
            </a:r>
            <a:endParaRPr lang="en-US" sz="3200" b="1" i="1" dirty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endParaRPr lang="en-US" sz="4000" b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Presentation to the Faculty Senate</a:t>
            </a:r>
          </a:p>
          <a:p>
            <a:pPr algn="ctr"/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November 6, 2012</a:t>
            </a:r>
          </a:p>
          <a:p>
            <a:pPr algn="ctr"/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algn="ctr"/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A. Scott Weber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6106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AVERAGE FRESHMAN NET PRICE</a:t>
            </a:r>
            <a:r>
              <a:rPr lang="en-US" sz="2400" b="1" dirty="0">
                <a:solidFill>
                  <a:srgbClr val="333399"/>
                </a:solidFill>
              </a:rPr>
              <a:t/>
            </a:r>
            <a:br>
              <a:rPr lang="en-US" sz="2400" b="1" dirty="0">
                <a:solidFill>
                  <a:srgbClr val="333399"/>
                </a:solidFill>
              </a:rPr>
            </a:br>
            <a:r>
              <a:rPr lang="en-US" sz="1800" b="1" dirty="0" smtClean="0">
                <a:solidFill>
                  <a:srgbClr val="333399"/>
                </a:solidFill>
              </a:rPr>
              <a:t>UB </a:t>
            </a:r>
            <a:r>
              <a:rPr lang="en-US" sz="1800" b="1" dirty="0">
                <a:solidFill>
                  <a:srgbClr val="333399"/>
                </a:solidFill>
              </a:rPr>
              <a:t>a</a:t>
            </a:r>
            <a:r>
              <a:rPr lang="en-US" sz="1800" b="1" dirty="0" smtClean="0">
                <a:solidFill>
                  <a:srgbClr val="333399"/>
                </a:solidFill>
              </a:rPr>
              <a:t>nd NY Privates</a:t>
            </a:r>
            <a:endParaRPr lang="en-US" sz="1800" dirty="0">
              <a:solidFill>
                <a:srgbClr val="33339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6324600"/>
            <a:ext cx="4191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333399"/>
                </a:solidFill>
              </a:rPr>
              <a:t>Source: </a:t>
            </a:r>
            <a:r>
              <a:rPr lang="en-US" sz="1050" dirty="0" smtClean="0">
                <a:solidFill>
                  <a:srgbClr val="333399"/>
                </a:solidFill>
              </a:rPr>
              <a:t>Estimates based on IPEDS Financial Aid, 2010-11</a:t>
            </a:r>
            <a:endParaRPr lang="en-US" sz="1050" dirty="0">
              <a:solidFill>
                <a:srgbClr val="333399"/>
              </a:solidFill>
            </a:endParaRPr>
          </a:p>
        </p:txBody>
      </p:sp>
      <p:pic>
        <p:nvPicPr>
          <p:cNvPr id="407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2787"/>
            <a:ext cx="7770813" cy="418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587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6106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AVERAGE FRESHMAN NET PRICE</a:t>
            </a:r>
            <a:br>
              <a:rPr lang="en-US" sz="2400" b="1" dirty="0" smtClean="0">
                <a:solidFill>
                  <a:srgbClr val="333399"/>
                </a:solidFill>
              </a:rPr>
            </a:br>
            <a:r>
              <a:rPr lang="en-US" sz="1800" b="1" dirty="0" smtClean="0">
                <a:solidFill>
                  <a:srgbClr val="333399"/>
                </a:solidFill>
              </a:rPr>
              <a:t>at SUNY Institutions</a:t>
            </a:r>
            <a:br>
              <a:rPr lang="en-US" sz="1800" b="1" dirty="0" smtClean="0">
                <a:solidFill>
                  <a:srgbClr val="333399"/>
                </a:solidFill>
              </a:rPr>
            </a:br>
            <a:r>
              <a:rPr lang="en-US" sz="1800" b="1" dirty="0" smtClean="0">
                <a:solidFill>
                  <a:srgbClr val="333399"/>
                </a:solidFill>
              </a:rPr>
              <a:t>Net Price:  Tuition and Fees Reduced by Aid and Scholarships</a:t>
            </a:r>
            <a:endParaRPr lang="en-US" sz="1800" dirty="0">
              <a:solidFill>
                <a:srgbClr val="33339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6324600"/>
            <a:ext cx="4191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333399"/>
                </a:solidFill>
              </a:rPr>
              <a:t>Source: </a:t>
            </a:r>
            <a:r>
              <a:rPr lang="en-US" sz="1050" dirty="0" smtClean="0">
                <a:solidFill>
                  <a:srgbClr val="333399"/>
                </a:solidFill>
              </a:rPr>
              <a:t>Estimates based on IPEDS Financial Aid, 2010-11</a:t>
            </a:r>
            <a:endParaRPr lang="en-US" sz="1050" dirty="0">
              <a:solidFill>
                <a:srgbClr val="333399"/>
              </a:solidFill>
            </a:endParaRPr>
          </a:p>
        </p:txBody>
      </p:sp>
      <p:pic>
        <p:nvPicPr>
          <p:cNvPr id="409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6587"/>
            <a:ext cx="7770813" cy="418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45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6502376"/>
            <a:ext cx="8153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solidFill>
                  <a:srgbClr val="333399"/>
                </a:solidFill>
                <a:latin typeface="+mn-lt"/>
              </a:rPr>
              <a:t>Source:  </a:t>
            </a:r>
            <a:r>
              <a:rPr lang="en-US" sz="900" dirty="0" smtClean="0">
                <a:solidFill>
                  <a:srgbClr val="333399"/>
                </a:solidFill>
                <a:latin typeface="+mn-lt"/>
              </a:rPr>
              <a:t>Institutional Analysis; Acceptance Rate from Undergraduate Admissions</a:t>
            </a:r>
            <a:endParaRPr lang="en-US" sz="900" dirty="0">
              <a:solidFill>
                <a:srgbClr val="333399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486" y="762000"/>
            <a:ext cx="7772400" cy="762000"/>
          </a:xfrm>
        </p:spPr>
        <p:txBody>
          <a:bodyPr/>
          <a:lstStyle/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  <a:latin typeface="+mj-lt"/>
              </a:rPr>
              <a:t>FRESHMAN ENTRY COHORT QUALITY AND</a:t>
            </a:r>
            <a:br>
              <a:rPr lang="en-US" sz="2400" b="1" dirty="0" smtClean="0">
                <a:solidFill>
                  <a:srgbClr val="000099"/>
                </a:solidFill>
                <a:latin typeface="+mj-lt"/>
              </a:rPr>
            </a:br>
            <a:r>
              <a:rPr lang="en-US" sz="2400" b="1" dirty="0" smtClean="0">
                <a:solidFill>
                  <a:srgbClr val="000099"/>
                </a:solidFill>
                <a:latin typeface="+mj-lt"/>
              </a:rPr>
              <a:t>ACCEPTANCE RATE</a:t>
            </a:r>
            <a:endParaRPr lang="en-US" dirty="0"/>
          </a:p>
        </p:txBody>
      </p:sp>
      <p:pic>
        <p:nvPicPr>
          <p:cNvPr id="408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7" y="1601787"/>
            <a:ext cx="7770813" cy="434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90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6627168"/>
            <a:ext cx="914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333399"/>
                </a:solidFill>
                <a:latin typeface="+mn-lt"/>
              </a:rPr>
              <a:t>Source:  Institutional Analysis</a:t>
            </a:r>
            <a:endParaRPr lang="en-US" sz="900" dirty="0">
              <a:solidFill>
                <a:srgbClr val="333399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 and Graduation Metrics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09980497"/>
              </p:ext>
            </p:extLst>
          </p:nvPr>
        </p:nvGraphicFramePr>
        <p:xfrm>
          <a:off x="735806" y="4114800"/>
          <a:ext cx="3810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0467563"/>
              </p:ext>
            </p:extLst>
          </p:nvPr>
        </p:nvGraphicFramePr>
        <p:xfrm>
          <a:off x="4800600" y="1752600"/>
          <a:ext cx="3810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80687828"/>
              </p:ext>
            </p:extLst>
          </p:nvPr>
        </p:nvGraphicFramePr>
        <p:xfrm>
          <a:off x="4953000" y="4114800"/>
          <a:ext cx="3810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056861"/>
              </p:ext>
            </p:extLst>
          </p:nvPr>
        </p:nvGraphicFramePr>
        <p:xfrm>
          <a:off x="762000" y="1828800"/>
          <a:ext cx="3810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1958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28600" y="685800"/>
            <a:ext cx="8686800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endParaRPr lang="en-US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Enrollment </a:t>
            </a:r>
            <a:r>
              <a:rPr lang="en-US" sz="2800" b="1" i="1" dirty="0">
                <a:solidFill>
                  <a:srgbClr val="333399"/>
                </a:solidFill>
                <a:latin typeface="Georgia" pitchFamily="18" charset="0"/>
              </a:rPr>
              <a:t>Challenges on the Horizon </a:t>
            </a: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and </a:t>
            </a:r>
            <a:r>
              <a:rPr lang="en-US" sz="2800" b="1" i="1" dirty="0">
                <a:solidFill>
                  <a:srgbClr val="333399"/>
                </a:solidFill>
                <a:latin typeface="Georgia" pitchFamily="18" charset="0"/>
              </a:rPr>
              <a:t>Budget Implications</a:t>
            </a:r>
            <a:endParaRPr lang="en-US" sz="2800" b="1" dirty="0">
              <a:solidFill>
                <a:srgbClr val="333399"/>
              </a:solidFill>
              <a:latin typeface="Georgia" pitchFamily="18" charset="0"/>
            </a:endParaRP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Key Points</a:t>
            </a: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endParaRPr lang="en-US" b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2324710"/>
            <a:ext cx="815340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Continuing enrollment shortfall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Demographic downtown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Transfer pipeline eroding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Rise in graduation rates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QUESTIONS </a:t>
            </a:r>
          </a:p>
          <a:p>
            <a:pPr marL="1257300" lvl="2" indent="-3429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Can freshman class grow in size without losing quality to preserve stable undergraduate enrollments</a:t>
            </a: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? </a:t>
            </a:r>
            <a:endParaRPr lang="en-US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marL="1257300" lvl="2" indent="-3429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Can </a:t>
            </a: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non-resident enrollments </a:t>
            </a: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increase?</a:t>
            </a:r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88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UNDERGRADUATE ENROLLMENT</a:t>
            </a:r>
            <a:endParaRPr lang="en-US" sz="2400" b="1" dirty="0">
              <a:solidFill>
                <a:srgbClr val="3333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6248400"/>
            <a:ext cx="5867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333399"/>
                </a:solidFill>
              </a:rPr>
              <a:t>Source: </a:t>
            </a:r>
            <a:r>
              <a:rPr lang="en-US" sz="1000" dirty="0" smtClean="0">
                <a:solidFill>
                  <a:srgbClr val="333399"/>
                </a:solidFill>
              </a:rPr>
              <a:t>Official Enrollment, includes full- and part-time regular enrollment.</a:t>
            </a:r>
            <a:endParaRPr lang="en-US" sz="1000" dirty="0">
              <a:solidFill>
                <a:srgbClr val="333399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6553200" y="1676400"/>
            <a:ext cx="0" cy="403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858000" y="19050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333399"/>
                </a:solidFill>
                <a:latin typeface="Georgia" pitchFamily="18" charset="0"/>
              </a:rPr>
              <a:t>PLAN</a:t>
            </a:r>
            <a:endParaRPr lang="en-US" sz="1600" b="1" dirty="0">
              <a:solidFill>
                <a:srgbClr val="333399"/>
              </a:solidFill>
              <a:latin typeface="Georgia" pitchFamily="18" charset="0"/>
            </a:endParaRPr>
          </a:p>
        </p:txBody>
      </p:sp>
      <p:pic>
        <p:nvPicPr>
          <p:cNvPr id="424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53" y="1906587"/>
            <a:ext cx="7847013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420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752600"/>
            <a:ext cx="8295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High school graduates projected to decline ~7% through 2020</a:t>
            </a:r>
            <a:endParaRPr lang="en-US" sz="2000" b="1" dirty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8600" y="838200"/>
            <a:ext cx="8686800" cy="371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b="1" dirty="0" smtClean="0">
                <a:solidFill>
                  <a:srgbClr val="333399"/>
                </a:solidFill>
                <a:latin typeface="Georgia" pitchFamily="18" charset="0"/>
              </a:rPr>
              <a:t>PROJECTED NYS HIGH SCHOOL GRADUATES</a:t>
            </a:r>
          </a:p>
        </p:txBody>
      </p:sp>
      <p:pic>
        <p:nvPicPr>
          <p:cNvPr id="425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2363787"/>
            <a:ext cx="8007350" cy="373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495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PROJECTED DECLINE IN APPLICATIONS</a:t>
            </a:r>
            <a:endParaRPr lang="en-US" sz="2400" b="1" dirty="0">
              <a:solidFill>
                <a:srgbClr val="3333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600200"/>
            <a:ext cx="7083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333399"/>
                </a:solidFill>
                <a:latin typeface="Georgia" pitchFamily="18" charset="0"/>
              </a:rPr>
              <a:t>A</a:t>
            </a: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pplications to UB projected to decline ~6% by 2020</a:t>
            </a:r>
            <a:endParaRPr lang="en-US" sz="2000" b="1" dirty="0">
              <a:solidFill>
                <a:srgbClr val="333399"/>
              </a:solidFill>
              <a:latin typeface="Georgia" pitchFamily="18" charset="0"/>
            </a:endParaRPr>
          </a:p>
        </p:txBody>
      </p:sp>
      <p:pic>
        <p:nvPicPr>
          <p:cNvPr id="428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5187"/>
            <a:ext cx="7770813" cy="403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736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SUNY COMMUNITY COLLEGE</a:t>
            </a:r>
            <a:br>
              <a:rPr lang="en-US" sz="2400" b="1" dirty="0" smtClean="0">
                <a:solidFill>
                  <a:srgbClr val="333399"/>
                </a:solidFill>
              </a:rPr>
            </a:br>
            <a:r>
              <a:rPr lang="en-US" sz="1800" b="1" dirty="0" smtClean="0">
                <a:solidFill>
                  <a:srgbClr val="333399"/>
                </a:solidFill>
              </a:rPr>
              <a:t>Freshman Enrollments</a:t>
            </a:r>
            <a:endParaRPr lang="en-US" sz="1800" b="1" dirty="0">
              <a:solidFill>
                <a:srgbClr val="33339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6471927"/>
            <a:ext cx="2362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+mn-lt"/>
              </a:rPr>
              <a:t>*-preliminary estimate</a:t>
            </a:r>
            <a:endParaRPr lang="en-US" sz="1200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5952" y="6383179"/>
            <a:ext cx="541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333399"/>
                </a:solidFill>
                <a:latin typeface="+mn-lt"/>
              </a:rPr>
              <a:t>Source: </a:t>
            </a:r>
            <a:r>
              <a:rPr lang="en-US" sz="1000" dirty="0" smtClean="0">
                <a:solidFill>
                  <a:srgbClr val="333399"/>
                </a:solidFill>
                <a:latin typeface="+mn-lt"/>
              </a:rPr>
              <a:t>NYSED ORIS, First-time, Full-time Enrollments</a:t>
            </a:r>
            <a:endParaRPr lang="en-US" sz="1000" dirty="0">
              <a:solidFill>
                <a:srgbClr val="333399"/>
              </a:solidFill>
              <a:latin typeface="+mn-lt"/>
            </a:endParaRPr>
          </a:p>
        </p:txBody>
      </p:sp>
      <p:pic>
        <p:nvPicPr>
          <p:cNvPr id="430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6587"/>
            <a:ext cx="7770813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903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ENROLLMENT IMPACT OF DEMOGRAPHICS AND SUCCESS IN FINISH IN 4</a:t>
            </a:r>
            <a:endParaRPr lang="en-US" sz="2400" b="1" dirty="0">
              <a:solidFill>
                <a:srgbClr val="3333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6324600"/>
            <a:ext cx="533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333399"/>
                </a:solidFill>
              </a:rPr>
              <a:t>Source: </a:t>
            </a:r>
            <a:r>
              <a:rPr lang="en-US" sz="1100" dirty="0" smtClean="0">
                <a:solidFill>
                  <a:srgbClr val="333399"/>
                </a:solidFill>
              </a:rPr>
              <a:t>Office of Institutional Analysis projections based on demographic trends and historical transfer student enrollment draw.</a:t>
            </a:r>
            <a:endParaRPr lang="en-US" dirty="0">
              <a:solidFill>
                <a:srgbClr val="333399"/>
              </a:solidFill>
            </a:endParaRPr>
          </a:p>
        </p:txBody>
      </p:sp>
      <p:pic>
        <p:nvPicPr>
          <p:cNvPr id="431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5187"/>
            <a:ext cx="7770813" cy="403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598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94481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Structure of our Conversation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9794" y="2165567"/>
            <a:ext cx="8153400" cy="2528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Initiatives over the past two </a:t>
            </a: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years</a:t>
            </a:r>
          </a:p>
          <a:p>
            <a:pPr marL="282575" lvl="0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Where we are on some key metrics</a:t>
            </a:r>
          </a:p>
          <a:p>
            <a:pPr marL="282575" lvl="0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Enrollment challenges </a:t>
            </a: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on the </a:t>
            </a: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horizon and budget implications</a:t>
            </a:r>
          </a:p>
          <a:p>
            <a:pPr marL="282575" lvl="0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The future</a:t>
            </a:r>
          </a:p>
          <a:p>
            <a:pPr lvl="0">
              <a:lnSpc>
                <a:spcPts val="2200"/>
              </a:lnSpc>
              <a:spcBef>
                <a:spcPts val="300"/>
              </a:spcBef>
              <a:spcAft>
                <a:spcPts val="0"/>
              </a:spcAft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70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PROJECTED CHANGES IN HS GRADUATES FROM OTHER KEY STATES</a:t>
            </a:r>
            <a:endParaRPr lang="en-US" sz="2400" b="1" dirty="0">
              <a:solidFill>
                <a:srgbClr val="333399"/>
              </a:solidFill>
            </a:endParaRPr>
          </a:p>
        </p:txBody>
      </p:sp>
      <p:pic>
        <p:nvPicPr>
          <p:cNvPr id="427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8987"/>
            <a:ext cx="7770813" cy="441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153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sz="2400" b="1" dirty="0" smtClean="0">
                <a:solidFill>
                  <a:srgbClr val="333399"/>
                </a:solidFill>
                <a:latin typeface="Georgia" pitchFamily="18" charset="0"/>
              </a:rPr>
              <a:t>INTERNATIONAL ENROLLMENT</a:t>
            </a:r>
            <a:br>
              <a:rPr lang="en-US" sz="2400" b="1" dirty="0" smtClean="0">
                <a:solidFill>
                  <a:srgbClr val="333399"/>
                </a:solidFill>
                <a:latin typeface="Georgia" pitchFamily="18" charset="0"/>
              </a:rPr>
            </a:br>
            <a:r>
              <a:rPr lang="en-US" sz="2400" b="1" dirty="0" smtClean="0">
                <a:solidFill>
                  <a:srgbClr val="333399"/>
                </a:solidFill>
                <a:latin typeface="Georgia" pitchFamily="18" charset="0"/>
              </a:rPr>
              <a:t>(</a:t>
            </a:r>
            <a:r>
              <a:rPr lang="en-US" sz="1800" b="1" dirty="0" smtClean="0">
                <a:solidFill>
                  <a:srgbClr val="333399"/>
                </a:solidFill>
                <a:latin typeface="Georgia" pitchFamily="18" charset="0"/>
              </a:rPr>
              <a:t>Regular Enrollment, F1 Visas Only)</a:t>
            </a:r>
            <a:endParaRPr lang="en-US" sz="1800" dirty="0"/>
          </a:p>
        </p:txBody>
      </p:sp>
      <p:pic>
        <p:nvPicPr>
          <p:cNvPr id="410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54187"/>
            <a:ext cx="7770813" cy="449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806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89" b="12836"/>
          <a:stretch/>
        </p:blipFill>
        <p:spPr bwMode="auto">
          <a:xfrm>
            <a:off x="228600" y="1845424"/>
            <a:ext cx="8701734" cy="3945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28600" y="914400"/>
            <a:ext cx="8686800" cy="931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333399"/>
                </a:solidFill>
                <a:latin typeface="Georgia" pitchFamily="18" charset="0"/>
              </a:rPr>
              <a:t>FINANCIAL CONTEXT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sz="1800" b="1" dirty="0" smtClean="0">
                <a:solidFill>
                  <a:srgbClr val="333399"/>
                </a:solidFill>
                <a:latin typeface="Georgia" pitchFamily="18" charset="0"/>
              </a:rPr>
              <a:t>State Tax Funds Plus UB Tuition Revenue</a:t>
            </a: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1200" b="1" i="0" dirty="0" smtClean="0">
                <a:solidFill>
                  <a:srgbClr val="333399"/>
                </a:solidFill>
                <a:latin typeface="Georgia" pitchFamily="18" charset="0"/>
              </a:rPr>
              <a:t>$ in millions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627168"/>
            <a:ext cx="914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333399"/>
                </a:solidFill>
                <a:latin typeface="+mn-lt"/>
              </a:rPr>
              <a:t>Source:  Financial Services</a:t>
            </a:r>
            <a:endParaRPr lang="en-US" sz="900" dirty="0">
              <a:solidFill>
                <a:srgbClr val="33339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657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REVENUE PER STUDENT UNDER NEW SUNY BUDGET MODEL</a:t>
            </a:r>
            <a:br>
              <a:rPr lang="en-US" sz="2400" b="1" dirty="0" smtClean="0">
                <a:solidFill>
                  <a:srgbClr val="333399"/>
                </a:solidFill>
              </a:rPr>
            </a:br>
            <a:r>
              <a:rPr lang="en-US" sz="1800" b="1" dirty="0" smtClean="0">
                <a:solidFill>
                  <a:srgbClr val="333399"/>
                </a:solidFill>
              </a:rPr>
              <a:t>Tuition, Fees &amp; State Support</a:t>
            </a:r>
            <a:endParaRPr lang="en-US" sz="1800" b="1" dirty="0">
              <a:solidFill>
                <a:srgbClr val="3333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6477000"/>
            <a:ext cx="563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Source: Estimates based on enrollment patterns of students in majors, Fall 2011.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146"/>
            <a:ext cx="7772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14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28600" y="685800"/>
            <a:ext cx="8686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b="1" dirty="0" smtClean="0">
                <a:solidFill>
                  <a:srgbClr val="333399"/>
                </a:solidFill>
                <a:latin typeface="Georgia" pitchFamily="18" charset="0"/>
              </a:rPr>
              <a:t>NYSUNY 2020, SUNY RESOURCE ALLOCATION</a:t>
            </a: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b="1" dirty="0" smtClean="0">
                <a:solidFill>
                  <a:srgbClr val="333399"/>
                </a:solidFill>
                <a:latin typeface="Georgia" pitchFamily="18" charset="0"/>
              </a:rPr>
              <a:t>and UB Enrollments</a:t>
            </a: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endParaRPr lang="en-US" b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1693768"/>
            <a:ext cx="81534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Window of funding opportunity afforded by Governor and</a:t>
            </a: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the </a:t>
            </a:r>
            <a:r>
              <a:rPr lang="en-US" sz="2000" b="1" dirty="0">
                <a:solidFill>
                  <a:srgbClr val="333399"/>
                </a:solidFill>
                <a:latin typeface="Georgia" pitchFamily="18" charset="0"/>
              </a:rPr>
              <a:t>Chancellor</a:t>
            </a:r>
          </a:p>
          <a:p>
            <a:pPr lvl="0" algn="ctr">
              <a:spcBef>
                <a:spcPts val="60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means that</a:t>
            </a:r>
          </a:p>
          <a:p>
            <a:pPr lvl="0" algn="ctr">
              <a:spcBef>
                <a:spcPts val="60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Achieving Enrollment Goals is Essential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800" y="3276600"/>
            <a:ext cx="5410200" cy="369332"/>
          </a:xfrm>
          <a:prstGeom prst="rect">
            <a:avLst/>
          </a:prstGeom>
          <a:solidFill>
            <a:srgbClr val="FFFF00">
              <a:alpha val="41000"/>
            </a:srgb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000099"/>
                </a:solidFill>
                <a:latin typeface="Georgia" pitchFamily="18" charset="0"/>
              </a:rPr>
              <a:t>Planned Tuition/Tax Revenue Growth</a:t>
            </a:r>
            <a:endParaRPr lang="en-US" sz="1800" b="1" dirty="0">
              <a:solidFill>
                <a:srgbClr val="000099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3915489"/>
            <a:ext cx="5410200" cy="369332"/>
          </a:xfrm>
          <a:prstGeom prst="rect">
            <a:avLst/>
          </a:prstGeom>
          <a:solidFill>
            <a:srgbClr val="FFFF00">
              <a:alpha val="41000"/>
            </a:srgb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000099"/>
                </a:solidFill>
                <a:latin typeface="Georgia" pitchFamily="18" charset="0"/>
              </a:rPr>
              <a:t>Funds for Faculty Hiring</a:t>
            </a:r>
            <a:endParaRPr lang="en-US" sz="1800" b="1" dirty="0">
              <a:solidFill>
                <a:srgbClr val="000099"/>
              </a:solidFill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8800" y="4554378"/>
            <a:ext cx="5410200" cy="369332"/>
          </a:xfrm>
          <a:prstGeom prst="rect">
            <a:avLst/>
          </a:prstGeom>
          <a:solidFill>
            <a:srgbClr val="FFFF00">
              <a:alpha val="41000"/>
            </a:srgb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000099"/>
                </a:solidFill>
                <a:latin typeface="Georgia" pitchFamily="18" charset="0"/>
              </a:rPr>
              <a:t>Research Expansion</a:t>
            </a:r>
            <a:endParaRPr lang="en-US" sz="1800" b="1" dirty="0">
              <a:solidFill>
                <a:srgbClr val="000099"/>
              </a:solidFill>
              <a:latin typeface="Georg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5193268"/>
            <a:ext cx="5410200" cy="369332"/>
          </a:xfrm>
          <a:prstGeom prst="rect">
            <a:avLst/>
          </a:prstGeom>
          <a:solidFill>
            <a:srgbClr val="FFFF00">
              <a:alpha val="41000"/>
            </a:srgb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 smtClean="0">
                <a:solidFill>
                  <a:srgbClr val="000099"/>
                </a:solidFill>
                <a:latin typeface="Georgia" pitchFamily="18" charset="0"/>
              </a:rPr>
              <a:t>Economic Impact</a:t>
            </a:r>
            <a:endParaRPr lang="en-US" sz="1800" b="1" dirty="0">
              <a:solidFill>
                <a:srgbClr val="000099"/>
              </a:solidFill>
              <a:latin typeface="Georg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569589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If we are not successful, the window will close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4533900" y="3645932"/>
            <a:ext cx="0" cy="2695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4533900" y="4294359"/>
            <a:ext cx="0" cy="2695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533900" y="4934894"/>
            <a:ext cx="0" cy="2695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502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03579" y="977341"/>
            <a:ext cx="8686800" cy="482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i="1" dirty="0" smtClean="0">
                <a:solidFill>
                  <a:srgbClr val="333399"/>
                </a:solidFill>
                <a:latin typeface="Georgia" pitchFamily="18" charset="0"/>
              </a:rPr>
              <a:t>The Challenges</a:t>
            </a:r>
            <a:endParaRPr lang="en-US" sz="3200" b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1600200"/>
            <a:ext cx="8153400" cy="5210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Meeting enrollment challenges</a:t>
            </a:r>
            <a:endParaRPr lang="en-US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Meeting the goals of NY SUNY 2020</a:t>
            </a:r>
          </a:p>
          <a:p>
            <a:pPr marL="739775" lvl="1" indent="-282575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Improving student quality</a:t>
            </a:r>
          </a:p>
          <a:p>
            <a:pPr marL="739775" lvl="1" indent="-282575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Improving time to degree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Seamless transfer mobility within SUNY and elsewhere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Maintaining </a:t>
            </a:r>
            <a:r>
              <a:rPr lang="en-US" b="1" i="1" dirty="0" err="1" smtClean="0">
                <a:solidFill>
                  <a:srgbClr val="333399"/>
                </a:solidFill>
                <a:latin typeface="Georgia" pitchFamily="18" charset="0"/>
              </a:rPr>
              <a:t>UB’s</a:t>
            </a: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 favorable student debt load at graduation 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Developing an assessment culture consistent with the needs of accreditation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endParaRPr lang="en-US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08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03579" y="977341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i="1" dirty="0" smtClean="0">
                <a:solidFill>
                  <a:srgbClr val="333399"/>
                </a:solidFill>
                <a:latin typeface="Georgia" pitchFamily="18" charset="0"/>
              </a:rPr>
              <a:t>The Future</a:t>
            </a:r>
            <a:endParaRPr lang="en-US" sz="3200" b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1600200"/>
            <a:ext cx="8153400" cy="3902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Addressing our challenges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Meeting President </a:t>
            </a:r>
            <a:r>
              <a:rPr lang="en-US" b="1" i="1" dirty="0" err="1" smtClean="0">
                <a:solidFill>
                  <a:srgbClr val="333399"/>
                </a:solidFill>
                <a:latin typeface="Georgia" pitchFamily="18" charset="0"/>
              </a:rPr>
              <a:t>Tripathi’s</a:t>
            </a: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 challenge to realize NY SUNY 2020 and make UB distinctive</a:t>
            </a:r>
          </a:p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So what </a:t>
            </a: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are the big ideas for transforming the undergraduate </a:t>
            </a: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experience?</a:t>
            </a:r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Curriculum changes including General Education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Investment in student experience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Impact of the internet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Access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We want big ideas!  </a:t>
            </a:r>
          </a:p>
        </p:txBody>
      </p:sp>
    </p:spTree>
    <p:extLst>
      <p:ext uri="{BB962C8B-B14F-4D97-AF65-F5344CB8AC3E}">
        <p14:creationId xmlns:p14="http://schemas.microsoft.com/office/powerpoint/2010/main" val="161708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9142" y="2002540"/>
            <a:ext cx="8153400" cy="49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2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6600" b="1" i="1" dirty="0" smtClean="0">
                <a:solidFill>
                  <a:srgbClr val="333399"/>
                </a:solidFill>
                <a:latin typeface="Georgia" pitchFamily="18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51984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605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7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10403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Initiatives Over the Past Two Years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902" y="2209800"/>
            <a:ext cx="8153400" cy="22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Finish in 4</a:t>
            </a:r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Improving the Academic Experience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Campus Enrollment Management 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Structural and Service Changes</a:t>
            </a:r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10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28600" y="685800"/>
            <a:ext cx="8686800" cy="1007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b="1" dirty="0" smtClean="0">
                <a:solidFill>
                  <a:srgbClr val="333399"/>
                </a:solidFill>
                <a:latin typeface="Georgia" pitchFamily="18" charset="0"/>
              </a:rPr>
              <a:t>ENROLLMENT</a:t>
            </a: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1800" b="1" dirty="0" smtClean="0">
                <a:solidFill>
                  <a:srgbClr val="333399"/>
                </a:solidFill>
                <a:latin typeface="Georgia" pitchFamily="18" charset="0"/>
              </a:rPr>
              <a:t>Top-Level Issues</a:t>
            </a: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endParaRPr lang="en-US" b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905000"/>
            <a:ext cx="815340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lvl="0" indent="-282575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Enrollment management capacity </a:t>
            </a:r>
          </a:p>
          <a:p>
            <a:pPr marL="282575" lvl="0" indent="-282575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Enrollment plan development </a:t>
            </a:r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Affordability plans</a:t>
            </a:r>
          </a:p>
          <a:p>
            <a:pPr marL="282575" lvl="0" indent="-282575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Maintaining enrollment and budget linkage</a:t>
            </a:r>
          </a:p>
          <a:p>
            <a:pPr marL="282575" lvl="0" indent="-282575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Investment in student experience </a:t>
            </a:r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Impact of the internet – UB’s posture regarding online education</a:t>
            </a:r>
          </a:p>
        </p:txBody>
      </p:sp>
    </p:spTree>
    <p:extLst>
      <p:ext uri="{BB962C8B-B14F-4D97-AF65-F5344CB8AC3E}">
        <p14:creationId xmlns:p14="http://schemas.microsoft.com/office/powerpoint/2010/main" val="22502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762000"/>
            <a:ext cx="77724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PLAN TO SUNY VS. 3-YEAR PLANS</a:t>
            </a:r>
            <a:endParaRPr lang="en-US" sz="2400" b="1" dirty="0">
              <a:solidFill>
                <a:srgbClr val="333399"/>
              </a:solidFill>
            </a:endParaRPr>
          </a:p>
        </p:txBody>
      </p:sp>
      <p:pic>
        <p:nvPicPr>
          <p:cNvPr id="404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5587"/>
            <a:ext cx="7770813" cy="457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19235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10403" y="1209520"/>
            <a:ext cx="8686800" cy="371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b="1" dirty="0" smtClean="0">
                <a:solidFill>
                  <a:srgbClr val="333399"/>
                </a:solidFill>
                <a:latin typeface="Georgia" pitchFamily="18" charset="0"/>
              </a:rPr>
              <a:t>Initiatives Over the Past Two Years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138550"/>
            <a:ext cx="8153400" cy="3580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Finish in 4</a:t>
            </a:r>
          </a:p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333399"/>
                </a:solidFill>
                <a:latin typeface="Georgia" pitchFamily="18" charset="0"/>
              </a:rPr>
              <a:t>Expansion of Undergraduate Academies</a:t>
            </a: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Transcript Notation:  Global Scholars</a:t>
            </a:r>
          </a:p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Campus Wide Advising Self Study</a:t>
            </a:r>
          </a:p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Implementation </a:t>
            </a:r>
            <a:r>
              <a:rPr lang="en-US" sz="2800" b="1" i="1" dirty="0">
                <a:solidFill>
                  <a:srgbClr val="333399"/>
                </a:solidFill>
                <a:latin typeface="Georgia" pitchFamily="18" charset="0"/>
              </a:rPr>
              <a:t>of HUB</a:t>
            </a: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Campus </a:t>
            </a:r>
            <a:r>
              <a:rPr lang="en-US" sz="2800" b="1" i="1" dirty="0">
                <a:solidFill>
                  <a:srgbClr val="333399"/>
                </a:solidFill>
                <a:latin typeface="Georgia" pitchFamily="18" charset="0"/>
              </a:rPr>
              <a:t>Enrollment Management </a:t>
            </a:r>
          </a:p>
        </p:txBody>
      </p:sp>
    </p:spTree>
    <p:extLst>
      <p:ext uri="{BB962C8B-B14F-4D97-AF65-F5344CB8AC3E}">
        <p14:creationId xmlns:p14="http://schemas.microsoft.com/office/powerpoint/2010/main" val="161708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28600" y="914400"/>
            <a:ext cx="8686800" cy="65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333399"/>
                </a:solidFill>
                <a:latin typeface="Georgia" pitchFamily="18" charset="0"/>
              </a:rPr>
              <a:t>UB ENROLLMENTS </a:t>
            </a:r>
          </a:p>
          <a:p>
            <a:pPr algn="ctr">
              <a:lnSpc>
                <a:spcPct val="7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b="1" dirty="0" smtClean="0">
                <a:solidFill>
                  <a:srgbClr val="333399"/>
                </a:solidFill>
                <a:latin typeface="Georgia" pitchFamily="18" charset="0"/>
              </a:rPr>
              <a:t>(Plan v. Actual)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13" y="2057400"/>
            <a:ext cx="7140575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13302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6106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AVERAGE FRESHMAN NET PRICE</a:t>
            </a:r>
            <a:r>
              <a:rPr lang="en-US" sz="3000" b="1" dirty="0" smtClean="0">
                <a:solidFill>
                  <a:srgbClr val="333399"/>
                </a:solidFill>
              </a:rPr>
              <a:t/>
            </a:r>
            <a:br>
              <a:rPr lang="en-US" sz="3000" b="1" dirty="0" smtClean="0">
                <a:solidFill>
                  <a:srgbClr val="333399"/>
                </a:solidFill>
              </a:rPr>
            </a:br>
            <a:r>
              <a:rPr lang="en-US" sz="1800" b="1" dirty="0" smtClean="0">
                <a:solidFill>
                  <a:srgbClr val="333399"/>
                </a:solidFill>
              </a:rPr>
              <a:t>AAU Publics</a:t>
            </a:r>
            <a:r>
              <a:rPr lang="en-US" sz="3400" dirty="0" smtClean="0"/>
              <a:t/>
            </a:r>
            <a:br>
              <a:rPr lang="en-US" sz="3400" dirty="0" smtClean="0"/>
            </a:br>
            <a:endParaRPr lang="en-US" sz="3400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6324600"/>
            <a:ext cx="4191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333399"/>
                </a:solidFill>
              </a:rPr>
              <a:t>Source: </a:t>
            </a:r>
            <a:r>
              <a:rPr lang="en-US" sz="1050" dirty="0" smtClean="0">
                <a:solidFill>
                  <a:srgbClr val="333399"/>
                </a:solidFill>
              </a:rPr>
              <a:t>Estimates based on IPEDS Financial Aid, 2010-11</a:t>
            </a:r>
            <a:endParaRPr lang="en-US" sz="1050" dirty="0">
              <a:solidFill>
                <a:srgbClr val="333399"/>
              </a:solidFill>
            </a:endParaRPr>
          </a:p>
        </p:txBody>
      </p:sp>
      <p:pic>
        <p:nvPicPr>
          <p:cNvPr id="406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1787"/>
            <a:ext cx="7770813" cy="449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59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10403" y="1209520"/>
            <a:ext cx="8686800" cy="409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>
              <a:lnSpc>
                <a:spcPts val="2200"/>
              </a:lnSpc>
              <a:spcBef>
                <a:spcPts val="300"/>
              </a:spcBef>
              <a:spcAft>
                <a:spcPts val="0"/>
              </a:spcAft>
            </a:pPr>
            <a:r>
              <a:rPr lang="en-US" sz="3200" b="1" i="1" dirty="0" smtClean="0">
                <a:solidFill>
                  <a:srgbClr val="333399"/>
                </a:solidFill>
                <a:latin typeface="Georgia" pitchFamily="18" charset="0"/>
              </a:rPr>
              <a:t>Improving Time to </a:t>
            </a:r>
            <a:r>
              <a:rPr lang="en-US" sz="3200" b="1" i="1" dirty="0">
                <a:solidFill>
                  <a:srgbClr val="333399"/>
                </a:solidFill>
                <a:latin typeface="Georgia" pitchFamily="18" charset="0"/>
              </a:rPr>
              <a:t>Degree: Finish in </a:t>
            </a:r>
            <a:r>
              <a:rPr lang="en-US" sz="3200" b="1" i="1" dirty="0" smtClean="0">
                <a:solidFill>
                  <a:srgbClr val="333399"/>
                </a:solidFill>
                <a:latin typeface="Georgia" pitchFamily="18" charset="0"/>
              </a:rPr>
              <a:t>4 </a:t>
            </a:r>
            <a:endParaRPr lang="en-US" sz="3200" b="1" i="1" dirty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" y="1981200"/>
            <a:ext cx="8153400" cy="4183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Reduce bottleneck courses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For fall 2012, 317 new sections, 12,028 new seats and 31,195 additional credits hours</a:t>
            </a:r>
          </a:p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dirty="0" smtClean="0">
                <a:solidFill>
                  <a:srgbClr val="333399"/>
                </a:solidFill>
                <a:latin typeface="Georgia" pitchFamily="18" charset="0"/>
              </a:rPr>
              <a:t>Intrusive and portable advising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err="1" smtClean="0">
                <a:solidFill>
                  <a:srgbClr val="333399"/>
                </a:solidFill>
                <a:latin typeface="Georgia" pitchFamily="18" charset="0"/>
              </a:rPr>
              <a:t>AdvisorTrac</a:t>
            </a: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 implementation across campus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333399"/>
                </a:solidFill>
                <a:latin typeface="Georgia" pitchFamily="18" charset="0"/>
              </a:rPr>
              <a:t>Campus wide advising self study and external review</a:t>
            </a:r>
          </a:p>
          <a:p>
            <a:pPr lvl="0">
              <a:lnSpc>
                <a:spcPts val="2200"/>
              </a:lnSpc>
              <a:spcBef>
                <a:spcPts val="300"/>
              </a:spcBef>
              <a:spcAft>
                <a:spcPts val="0"/>
              </a:spcAft>
            </a:pPr>
            <a:endParaRPr lang="en-US" b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Strategic and timely reporting</a:t>
            </a: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Sophomore year experience initiative</a:t>
            </a: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b="1" i="1" dirty="0">
              <a:solidFill>
                <a:srgbClr val="333399"/>
              </a:solidFill>
              <a:latin typeface="Georgia" pitchFamily="18" charset="0"/>
            </a:endParaRPr>
          </a:p>
          <a:p>
            <a:pPr marL="282575" lvl="0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Winter intersession</a:t>
            </a:r>
          </a:p>
        </p:txBody>
      </p:sp>
    </p:spTree>
    <p:extLst>
      <p:ext uri="{BB962C8B-B14F-4D97-AF65-F5344CB8AC3E}">
        <p14:creationId xmlns:p14="http://schemas.microsoft.com/office/powerpoint/2010/main" val="161708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28600" y="914734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Improving the Academic Experience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6244" y="1752600"/>
            <a:ext cx="8153400" cy="4841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Honors Self Study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Andy Stott, Director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Fall 2012 Entrepreneurial Academy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Yong Li, Faculty Director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Fall 2013 Sustainability Academy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Ken Shockley, Faculty Director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Fall 2013 Transcript Notation:  Global Scholars Program 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Center for Writing Excellence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Spring 2013  Building </a:t>
            </a: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increased capacity in Discovery Seminars </a:t>
            </a:r>
          </a:p>
          <a:p>
            <a:pPr marL="739775" lvl="1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b="1" i="1" dirty="0">
                <a:solidFill>
                  <a:srgbClr val="333399"/>
                </a:solidFill>
                <a:latin typeface="Georgia" pitchFamily="18" charset="0"/>
              </a:rPr>
              <a:t>25 </a:t>
            </a:r>
            <a:r>
              <a:rPr lang="en-US" sz="2000" b="1" i="1" dirty="0" smtClean="0">
                <a:solidFill>
                  <a:srgbClr val="333399"/>
                </a:solidFill>
                <a:latin typeface="Georgia" pitchFamily="18" charset="0"/>
              </a:rPr>
              <a:t>seminars</a:t>
            </a:r>
          </a:p>
          <a:p>
            <a:pPr marL="282575" indent="-282575">
              <a:lnSpc>
                <a:spcPts val="22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000" b="1" i="1" dirty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08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10403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Improving the Enrollment Landscape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5300" y="1981200"/>
            <a:ext cx="815340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Recognition on campus for the need to establish a campus wide culture of enrollment management (more on the need for this later)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Recruitment of a Vice Provost for Enrollment (underway now)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Recruitment for new Directors of Undergraduate Admissions and Financial Aid (searches to start soon)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Strategic financial aid </a:t>
            </a:r>
            <a:r>
              <a:rPr lang="en-US" b="1" i="1" dirty="0">
                <a:solidFill>
                  <a:srgbClr val="333399"/>
                </a:solidFill>
                <a:latin typeface="Georgia" pitchFamily="18" charset="0"/>
              </a:rPr>
              <a:t>a</a:t>
            </a: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warding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Additional scholarship opportunities</a:t>
            </a:r>
          </a:p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marL="282575" indent="-282575">
              <a:lnSpc>
                <a:spcPts val="2200"/>
              </a:lnSpc>
              <a:spcBef>
                <a:spcPts val="3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en-US" sz="2800" b="1" i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09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80833" y="1209520"/>
            <a:ext cx="8686800" cy="464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Improving Structure </a:t>
            </a:r>
            <a:r>
              <a:rPr lang="en-US" sz="3200" b="1" dirty="0">
                <a:solidFill>
                  <a:srgbClr val="333399"/>
                </a:solidFill>
                <a:latin typeface="Georgia" pitchFamily="18" charset="0"/>
              </a:rPr>
              <a:t>and </a:t>
            </a:r>
            <a:r>
              <a:rPr lang="en-US" sz="3200" b="1" dirty="0" smtClean="0">
                <a:solidFill>
                  <a:srgbClr val="333399"/>
                </a:solidFill>
                <a:latin typeface="Georgia" pitchFamily="18" charset="0"/>
              </a:rPr>
              <a:t>Service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3720" y="2138903"/>
            <a:ext cx="8153400" cy="1979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Implementation of HUB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Enhanced delivery of service to students through Call Center reorganization</a:t>
            </a:r>
          </a:p>
          <a:p>
            <a:pPr marL="282575" indent="-282575">
              <a:lnSpc>
                <a:spcPts val="22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b="1" i="1" dirty="0" smtClean="0">
                <a:solidFill>
                  <a:srgbClr val="333399"/>
                </a:solidFill>
                <a:latin typeface="Georgia" pitchFamily="18" charset="0"/>
              </a:rPr>
              <a:t>Reorganization of the Office of Financial Aid with case load approach</a:t>
            </a:r>
          </a:p>
        </p:txBody>
      </p:sp>
    </p:spTree>
    <p:extLst>
      <p:ext uri="{BB962C8B-B14F-4D97-AF65-F5344CB8AC3E}">
        <p14:creationId xmlns:p14="http://schemas.microsoft.com/office/powerpoint/2010/main" val="163809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228600" y="990600"/>
            <a:ext cx="8686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algn="ctr">
              <a:lnSpc>
                <a:spcPct val="75000"/>
              </a:lnSpc>
              <a:spcBef>
                <a:spcPts val="600"/>
              </a:spcBef>
            </a:pPr>
            <a:endParaRPr lang="en-US" b="1" i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r>
              <a:rPr lang="en-US" sz="3200" b="1" i="1" dirty="0" smtClean="0">
                <a:solidFill>
                  <a:srgbClr val="333399"/>
                </a:solidFill>
                <a:latin typeface="Georgia" pitchFamily="18" charset="0"/>
              </a:rPr>
              <a:t>Current Metrics of Interest</a:t>
            </a:r>
            <a:endParaRPr lang="en-US" sz="3200" b="1" dirty="0" smtClean="0">
              <a:solidFill>
                <a:srgbClr val="333399"/>
              </a:solidFill>
              <a:latin typeface="Georgia" pitchFamily="18" charset="0"/>
            </a:endParaRPr>
          </a:p>
          <a:p>
            <a:pPr algn="ctr">
              <a:lnSpc>
                <a:spcPct val="75000"/>
              </a:lnSpc>
              <a:spcBef>
                <a:spcPts val="600"/>
              </a:spcBef>
            </a:pPr>
            <a:endParaRPr lang="en-US" b="1" dirty="0" smtClean="0">
              <a:solidFill>
                <a:srgbClr val="333399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1950" y="2362200"/>
            <a:ext cx="84201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Current and future tuition comparisons</a:t>
            </a:r>
          </a:p>
          <a:p>
            <a:pPr marL="800100" lvl="1" indent="-342900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Freshman admission metrics</a:t>
            </a:r>
          </a:p>
          <a:p>
            <a:pPr marL="800100" lvl="1" indent="-342900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2800" b="1" i="1" dirty="0" smtClean="0">
                <a:solidFill>
                  <a:srgbClr val="333399"/>
                </a:solidFill>
                <a:latin typeface="Georgia" pitchFamily="18" charset="0"/>
              </a:rPr>
              <a:t>Degree attainment metrics</a:t>
            </a:r>
          </a:p>
        </p:txBody>
      </p:sp>
    </p:spTree>
    <p:extLst>
      <p:ext uri="{BB962C8B-B14F-4D97-AF65-F5344CB8AC3E}">
        <p14:creationId xmlns:p14="http://schemas.microsoft.com/office/powerpoint/2010/main" val="36996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algn="ctr"/>
            <a:r>
              <a:rPr lang="en-US" sz="2400" b="1" dirty="0" smtClean="0">
                <a:solidFill>
                  <a:srgbClr val="333399"/>
                </a:solidFill>
              </a:rPr>
              <a:t>UNDERGRADUATE TUITION &amp; FEES</a:t>
            </a:r>
            <a:endParaRPr lang="en-US" sz="2400" b="1" dirty="0">
              <a:solidFill>
                <a:srgbClr val="33339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6172200"/>
            <a:ext cx="4648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333399"/>
                </a:solidFill>
              </a:rPr>
              <a:t>Source: AAUDE Tuition and Fees, 2012-13</a:t>
            </a:r>
            <a:endParaRPr lang="en-US" sz="1000" dirty="0">
              <a:solidFill>
                <a:srgbClr val="333399"/>
              </a:solidFill>
            </a:endParaRPr>
          </a:p>
        </p:txBody>
      </p:sp>
      <p:pic>
        <p:nvPicPr>
          <p:cNvPr id="405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6587"/>
            <a:ext cx="8228013" cy="388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269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122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12594</TotalTime>
  <Words>818</Words>
  <Application>Microsoft Office PowerPoint</Application>
  <PresentationFormat>On-screen Show (4:3)</PresentationFormat>
  <Paragraphs>179</Paragraphs>
  <Slides>34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ＭＳ Ｐゴシック</vt:lpstr>
      <vt:lpstr>Arial</vt:lpstr>
      <vt:lpstr>Calibri</vt:lpstr>
      <vt:lpstr>Georgia</vt:lpstr>
      <vt:lpstr>Times</vt:lpstr>
      <vt:lpstr>Trebuchet MS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UNDERGRADUATE TUITION &amp; FEES</vt:lpstr>
      <vt:lpstr>AVERAGE FRESHMAN NET PRICE UB and NY Privates</vt:lpstr>
      <vt:lpstr>AVERAGE FRESHMAN NET PRICE at SUNY Institutions Net Price:  Tuition and Fees Reduced by Aid and Scholarships</vt:lpstr>
      <vt:lpstr>FRESHMAN ENTRY COHORT QUALITY AND ACCEPTANCE RATE</vt:lpstr>
      <vt:lpstr>Retention and Graduation Metrics</vt:lpstr>
      <vt:lpstr>PowerPoint Presentation</vt:lpstr>
      <vt:lpstr>UNDERGRADUATE ENROLLMENT</vt:lpstr>
      <vt:lpstr>PowerPoint Presentation</vt:lpstr>
      <vt:lpstr>PROJECTED DECLINE IN APPLICATIONS</vt:lpstr>
      <vt:lpstr>SUNY COMMUNITY COLLEGE Freshman Enrollments</vt:lpstr>
      <vt:lpstr>ENROLLMENT IMPACT OF DEMOGRAPHICS AND SUCCESS IN FINISH IN 4</vt:lpstr>
      <vt:lpstr>PROJECTED CHANGES IN HS GRADUATES FROM OTHER KEY STATES</vt:lpstr>
      <vt:lpstr>INTERNATIONAL ENROLLMENT (Regular Enrollment, F1 Visas Only)</vt:lpstr>
      <vt:lpstr>PowerPoint Presentation</vt:lpstr>
      <vt:lpstr>REVENUE PER STUDENT UNDER NEW SUNY BUDGET MODEL Tuition, Fees &amp; State Support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PLAN TO SUNY VS. 3-YEAR PLANS</vt:lpstr>
      <vt:lpstr>PowerPoint Presentation</vt:lpstr>
      <vt:lpstr>PowerPoint Presentation</vt:lpstr>
      <vt:lpstr>AVERAGE FRESHMAN NET PRICE AAU Publics </vt:lpstr>
    </vt:vector>
  </TitlesOfParts>
  <Company>SUNY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Creative/News Services</dc:creator>
  <cp:lastModifiedBy>Faculty Senate</cp:lastModifiedBy>
  <cp:revision>1240</cp:revision>
  <cp:lastPrinted>2012-10-05T01:30:58Z</cp:lastPrinted>
  <dcterms:created xsi:type="dcterms:W3CDTF">2012-11-06T15:58:08Z</dcterms:created>
  <dcterms:modified xsi:type="dcterms:W3CDTF">2016-07-29T15:20:12Z</dcterms:modified>
</cp:coreProperties>
</file>